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ED1382-633C-4D77-884A-BFEEFB3F7508}"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D364B-F296-4917-B01D-15D3832A3C7A}" type="slidenum">
              <a:rPr lang="en-US" smtClean="0"/>
              <a:t>‹#›</a:t>
            </a:fld>
            <a:endParaRPr lang="en-US"/>
          </a:p>
        </p:txBody>
      </p:sp>
    </p:spTree>
    <p:extLst>
      <p:ext uri="{BB962C8B-B14F-4D97-AF65-F5344CB8AC3E}">
        <p14:creationId xmlns:p14="http://schemas.microsoft.com/office/powerpoint/2010/main" val="1325239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ED1382-633C-4D77-884A-BFEEFB3F7508}"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D364B-F296-4917-B01D-15D3832A3C7A}" type="slidenum">
              <a:rPr lang="en-US" smtClean="0"/>
              <a:t>‹#›</a:t>
            </a:fld>
            <a:endParaRPr lang="en-US"/>
          </a:p>
        </p:txBody>
      </p:sp>
    </p:spTree>
    <p:extLst>
      <p:ext uri="{BB962C8B-B14F-4D97-AF65-F5344CB8AC3E}">
        <p14:creationId xmlns:p14="http://schemas.microsoft.com/office/powerpoint/2010/main" val="329668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ED1382-633C-4D77-884A-BFEEFB3F7508}"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D364B-F296-4917-B01D-15D3832A3C7A}" type="slidenum">
              <a:rPr lang="en-US" smtClean="0"/>
              <a:t>‹#›</a:t>
            </a:fld>
            <a:endParaRPr lang="en-US"/>
          </a:p>
        </p:txBody>
      </p:sp>
    </p:spTree>
    <p:extLst>
      <p:ext uri="{BB962C8B-B14F-4D97-AF65-F5344CB8AC3E}">
        <p14:creationId xmlns:p14="http://schemas.microsoft.com/office/powerpoint/2010/main" val="1581980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ED1382-633C-4D77-884A-BFEEFB3F7508}"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D364B-F296-4917-B01D-15D3832A3C7A}" type="slidenum">
              <a:rPr lang="en-US" smtClean="0"/>
              <a:t>‹#›</a:t>
            </a:fld>
            <a:endParaRPr lang="en-US"/>
          </a:p>
        </p:txBody>
      </p:sp>
    </p:spTree>
    <p:extLst>
      <p:ext uri="{BB962C8B-B14F-4D97-AF65-F5344CB8AC3E}">
        <p14:creationId xmlns:p14="http://schemas.microsoft.com/office/powerpoint/2010/main" val="321878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ED1382-633C-4D77-884A-BFEEFB3F7508}"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D364B-F296-4917-B01D-15D3832A3C7A}" type="slidenum">
              <a:rPr lang="en-US" smtClean="0"/>
              <a:t>‹#›</a:t>
            </a:fld>
            <a:endParaRPr lang="en-US"/>
          </a:p>
        </p:txBody>
      </p:sp>
    </p:spTree>
    <p:extLst>
      <p:ext uri="{BB962C8B-B14F-4D97-AF65-F5344CB8AC3E}">
        <p14:creationId xmlns:p14="http://schemas.microsoft.com/office/powerpoint/2010/main" val="423607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D1382-633C-4D77-884A-BFEEFB3F7508}" type="datetimeFigureOut">
              <a:rPr lang="en-US" smtClean="0"/>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AD364B-F296-4917-B01D-15D3832A3C7A}" type="slidenum">
              <a:rPr lang="en-US" smtClean="0"/>
              <a:t>‹#›</a:t>
            </a:fld>
            <a:endParaRPr lang="en-US"/>
          </a:p>
        </p:txBody>
      </p:sp>
    </p:spTree>
    <p:extLst>
      <p:ext uri="{BB962C8B-B14F-4D97-AF65-F5344CB8AC3E}">
        <p14:creationId xmlns:p14="http://schemas.microsoft.com/office/powerpoint/2010/main" val="2793167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ED1382-633C-4D77-884A-BFEEFB3F7508}" type="datetimeFigureOut">
              <a:rPr lang="en-US" smtClean="0"/>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D364B-F296-4917-B01D-15D3832A3C7A}" type="slidenum">
              <a:rPr lang="en-US" smtClean="0"/>
              <a:t>‹#›</a:t>
            </a:fld>
            <a:endParaRPr lang="en-US"/>
          </a:p>
        </p:txBody>
      </p:sp>
    </p:spTree>
    <p:extLst>
      <p:ext uri="{BB962C8B-B14F-4D97-AF65-F5344CB8AC3E}">
        <p14:creationId xmlns:p14="http://schemas.microsoft.com/office/powerpoint/2010/main" val="1806349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ED1382-633C-4D77-884A-BFEEFB3F7508}" type="datetimeFigureOut">
              <a:rPr lang="en-US" smtClean="0"/>
              <a:t>9/30/2013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AD364B-F296-4917-B01D-15D3832A3C7A}" type="slidenum">
              <a:rPr lang="en-US" smtClean="0"/>
              <a:t>‹#›</a:t>
            </a:fld>
            <a:endParaRPr lang="en-US"/>
          </a:p>
        </p:txBody>
      </p:sp>
    </p:spTree>
    <p:extLst>
      <p:ext uri="{BB962C8B-B14F-4D97-AF65-F5344CB8AC3E}">
        <p14:creationId xmlns:p14="http://schemas.microsoft.com/office/powerpoint/2010/main" val="1399473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ED1382-633C-4D77-884A-BFEEFB3F7508}" type="datetimeFigureOut">
              <a:rPr lang="en-US" smtClean="0"/>
              <a:t>9/30/2013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AD364B-F296-4917-B01D-15D3832A3C7A}" type="slidenum">
              <a:rPr lang="en-US" smtClean="0"/>
              <a:t>‹#›</a:t>
            </a:fld>
            <a:endParaRPr lang="en-US"/>
          </a:p>
        </p:txBody>
      </p:sp>
    </p:spTree>
    <p:extLst>
      <p:ext uri="{BB962C8B-B14F-4D97-AF65-F5344CB8AC3E}">
        <p14:creationId xmlns:p14="http://schemas.microsoft.com/office/powerpoint/2010/main" val="418721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D1382-633C-4D77-884A-BFEEFB3F7508}" type="datetimeFigureOut">
              <a:rPr lang="en-US" smtClean="0"/>
              <a:t>9/30/2013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AD364B-F296-4917-B01D-15D3832A3C7A}" type="slidenum">
              <a:rPr lang="en-US" smtClean="0"/>
              <a:t>‹#›</a:t>
            </a:fld>
            <a:endParaRPr lang="en-US"/>
          </a:p>
        </p:txBody>
      </p:sp>
    </p:spTree>
    <p:extLst>
      <p:ext uri="{BB962C8B-B14F-4D97-AF65-F5344CB8AC3E}">
        <p14:creationId xmlns:p14="http://schemas.microsoft.com/office/powerpoint/2010/main" val="414120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D1382-633C-4D77-884A-BFEEFB3F7508}" type="datetimeFigureOut">
              <a:rPr lang="en-US" smtClean="0"/>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D364B-F296-4917-B01D-15D3832A3C7A}" type="slidenum">
              <a:rPr lang="en-US" smtClean="0"/>
              <a:t>‹#›</a:t>
            </a:fld>
            <a:endParaRPr lang="en-US"/>
          </a:p>
        </p:txBody>
      </p:sp>
    </p:spTree>
    <p:extLst>
      <p:ext uri="{BB962C8B-B14F-4D97-AF65-F5344CB8AC3E}">
        <p14:creationId xmlns:p14="http://schemas.microsoft.com/office/powerpoint/2010/main" val="3478791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D1382-633C-4D77-884A-BFEEFB3F7508}" type="datetimeFigureOut">
              <a:rPr lang="en-US" smtClean="0"/>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D364B-F296-4917-B01D-15D3832A3C7A}" type="slidenum">
              <a:rPr lang="en-US" smtClean="0"/>
              <a:t>‹#›</a:t>
            </a:fld>
            <a:endParaRPr lang="en-US"/>
          </a:p>
        </p:txBody>
      </p:sp>
    </p:spTree>
    <p:extLst>
      <p:ext uri="{BB962C8B-B14F-4D97-AF65-F5344CB8AC3E}">
        <p14:creationId xmlns:p14="http://schemas.microsoft.com/office/powerpoint/2010/main" val="2686711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D1382-633C-4D77-884A-BFEEFB3F7508}" type="datetimeFigureOut">
              <a:rPr lang="en-US" smtClean="0"/>
              <a:t>9/30/2013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D364B-F296-4917-B01D-15D3832A3C7A}" type="slidenum">
              <a:rPr lang="en-US" smtClean="0"/>
              <a:t>‹#›</a:t>
            </a:fld>
            <a:endParaRPr lang="en-US"/>
          </a:p>
        </p:txBody>
      </p:sp>
    </p:spTree>
    <p:extLst>
      <p:ext uri="{BB962C8B-B14F-4D97-AF65-F5344CB8AC3E}">
        <p14:creationId xmlns:p14="http://schemas.microsoft.com/office/powerpoint/2010/main" val="2258923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9.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3.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554162"/>
          </a:xfrm>
        </p:spPr>
        <p:txBody>
          <a:bodyPr>
            <a:noAutofit/>
          </a:bodyPr>
          <a:lstStyle/>
          <a:p>
            <a:pPr algn="l"/>
            <a:r>
              <a:rPr lang="en-US" sz="3000" dirty="0" smtClean="0"/>
              <a:t>1. A signaling molecule used in bacterial quorum sensing that regulates the transcription of quorum sensing genes best describes:</a:t>
            </a:r>
            <a:endParaRPr lang="en-US" sz="3000" dirty="0"/>
          </a:p>
        </p:txBody>
      </p:sp>
      <p:sp>
        <p:nvSpPr>
          <p:cNvPr id="3" name="TPAnswers"/>
          <p:cNvSpPr>
            <a:spLocks noGrp="1"/>
          </p:cNvSpPr>
          <p:nvPr>
            <p:ph type="body" idx="1"/>
            <p:custDataLst>
              <p:tags r:id="rId2"/>
            </p:custDataLst>
          </p:nvPr>
        </p:nvSpPr>
        <p:spPr>
          <a:xfrm>
            <a:off x="533400" y="2133601"/>
            <a:ext cx="4114800" cy="2667000"/>
          </a:xfrm>
        </p:spPr>
        <p:txBody>
          <a:bodyPr>
            <a:normAutofit/>
          </a:bodyPr>
          <a:lstStyle/>
          <a:p>
            <a:pPr marL="514350" indent="-514350">
              <a:buFont typeface="Arial" pitchFamily="34" charset="0"/>
              <a:buAutoNum type="alphaUcPeriod"/>
            </a:pPr>
            <a:r>
              <a:rPr lang="en-US" sz="2800" dirty="0" smtClean="0"/>
              <a:t>an </a:t>
            </a:r>
            <a:r>
              <a:rPr lang="en-US" sz="2800" dirty="0" err="1" smtClean="0"/>
              <a:t>autoinducer</a:t>
            </a:r>
            <a:endParaRPr lang="en-US" sz="2800" dirty="0" smtClean="0"/>
          </a:p>
          <a:p>
            <a:pPr marL="514350" indent="-514350">
              <a:buFont typeface="Arial" pitchFamily="34" charset="0"/>
              <a:buAutoNum type="alphaUcPeriod"/>
            </a:pPr>
            <a:r>
              <a:rPr lang="en-US" sz="2800" dirty="0" smtClean="0"/>
              <a:t>an </a:t>
            </a:r>
            <a:r>
              <a:rPr lang="en-US" sz="2800" dirty="0" err="1" smtClean="0"/>
              <a:t>injectosome</a:t>
            </a:r>
            <a:endParaRPr lang="en-US" sz="2800" dirty="0" smtClean="0"/>
          </a:p>
          <a:p>
            <a:pPr marL="514350" indent="-514350">
              <a:buFont typeface="Arial" pitchFamily="34" charset="0"/>
              <a:buAutoNum type="alphaUcPeriod"/>
            </a:pPr>
            <a:r>
              <a:rPr lang="en-US" sz="2800" dirty="0" smtClean="0"/>
              <a:t>a type 3 secretion system</a:t>
            </a:r>
          </a:p>
          <a:p>
            <a:pPr marL="514350" indent="-514350">
              <a:buFont typeface="Arial" pitchFamily="34" charset="0"/>
              <a:buAutoNum type="alphaUcPeriod"/>
            </a:pPr>
            <a:r>
              <a:rPr lang="en-US" sz="2800" dirty="0" smtClean="0"/>
              <a:t>A PAMP</a:t>
            </a:r>
            <a:endParaRPr lang="en-US" sz="2800" dirty="0"/>
          </a:p>
        </p:txBody>
      </p:sp>
      <p:sp>
        <p:nvSpPr>
          <p:cNvPr id="6"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89422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011362"/>
          </a:xfrm>
        </p:spPr>
        <p:txBody>
          <a:bodyPr>
            <a:noAutofit/>
          </a:bodyPr>
          <a:lstStyle/>
          <a:p>
            <a:pPr algn="l"/>
            <a:r>
              <a:rPr lang="en-US" sz="2800" dirty="0" smtClean="0"/>
              <a:t>2. Using motility to contact host cells and keep bacteria in an optimum environment via taxis, using </a:t>
            </a:r>
            <a:r>
              <a:rPr lang="en-US" sz="2800" dirty="0" err="1" smtClean="0"/>
              <a:t>pili</a:t>
            </a:r>
            <a:r>
              <a:rPr lang="en-US" sz="2800" dirty="0" smtClean="0"/>
              <a:t> and/or cell wall </a:t>
            </a:r>
            <a:r>
              <a:rPr lang="en-US" sz="2800" dirty="0" err="1" smtClean="0"/>
              <a:t>adhesins</a:t>
            </a:r>
            <a:r>
              <a:rPr lang="en-US" sz="2800" dirty="0" smtClean="0"/>
              <a:t> to attach to host cells, and using a </a:t>
            </a:r>
            <a:r>
              <a:rPr lang="en-US" sz="2800" dirty="0" err="1" smtClean="0"/>
              <a:t>glycocalyx</a:t>
            </a:r>
            <a:r>
              <a:rPr lang="en-US" sz="2800" dirty="0" smtClean="0"/>
              <a:t> to form </a:t>
            </a:r>
            <a:r>
              <a:rPr lang="en-US" sz="2800" dirty="0" err="1" smtClean="0"/>
              <a:t>microcolonies</a:t>
            </a:r>
            <a:r>
              <a:rPr lang="en-US" sz="2800" dirty="0" smtClean="0"/>
              <a:t>  are all advantages of:</a:t>
            </a:r>
            <a:endParaRPr lang="en-US" sz="2800" dirty="0"/>
          </a:p>
        </p:txBody>
      </p:sp>
      <p:sp>
        <p:nvSpPr>
          <p:cNvPr id="3" name="TPAnswers"/>
          <p:cNvSpPr>
            <a:spLocks noGrp="1"/>
          </p:cNvSpPr>
          <p:nvPr>
            <p:ph type="body" idx="1"/>
            <p:custDataLst>
              <p:tags r:id="rId2"/>
            </p:custDataLst>
          </p:nvPr>
        </p:nvSpPr>
        <p:spPr>
          <a:xfrm>
            <a:off x="457200" y="2438400"/>
            <a:ext cx="4114800" cy="2971800"/>
          </a:xfrm>
        </p:spPr>
        <p:txBody>
          <a:bodyPr>
            <a:normAutofit/>
          </a:bodyPr>
          <a:lstStyle/>
          <a:p>
            <a:pPr marL="514350" indent="-514350">
              <a:buFont typeface="Arial" pitchFamily="34" charset="0"/>
              <a:buAutoNum type="alphaUcPeriod"/>
            </a:pPr>
            <a:r>
              <a:rPr lang="en-US" sz="2800" dirty="0" smtClean="0"/>
              <a:t>multicellular bacterial behavior.</a:t>
            </a:r>
          </a:p>
          <a:p>
            <a:pPr marL="514350" indent="-514350">
              <a:buFont typeface="Arial" pitchFamily="34" charset="0"/>
              <a:buAutoNum type="alphaUcPeriod"/>
            </a:pPr>
            <a:r>
              <a:rPr lang="en-US" sz="2800" dirty="0" err="1" smtClean="0"/>
              <a:t>injectosomes</a:t>
            </a:r>
            <a:endParaRPr lang="en-US" sz="2800" dirty="0" smtClean="0"/>
          </a:p>
          <a:p>
            <a:pPr marL="514350" indent="-514350">
              <a:buFont typeface="Arial" pitchFamily="34" charset="0"/>
              <a:buAutoNum type="alphaUcPeriod"/>
            </a:pPr>
            <a:r>
              <a:rPr lang="en-US" sz="2800" dirty="0" smtClean="0"/>
              <a:t>quorum sensing genes.</a:t>
            </a:r>
          </a:p>
          <a:p>
            <a:pPr marL="514350" indent="-514350">
              <a:buFont typeface="Arial" pitchFamily="34" charset="0"/>
              <a:buAutoNum type="alphaUcPeriod"/>
            </a:pPr>
            <a:r>
              <a:rPr lang="en-US" sz="2800" dirty="0" smtClean="0"/>
              <a:t>individual cell bacterial behavior.</a:t>
            </a:r>
            <a:endParaRPr lang="en-US" sz="2800" dirty="0"/>
          </a:p>
        </p:txBody>
      </p:sp>
      <p:sp>
        <p:nvSpPr>
          <p:cNvPr id="6"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84150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239962"/>
          </a:xfrm>
        </p:spPr>
        <p:txBody>
          <a:bodyPr>
            <a:noAutofit/>
          </a:bodyPr>
          <a:lstStyle/>
          <a:p>
            <a:pPr algn="l"/>
            <a:r>
              <a:rPr lang="en-US" sz="2800" dirty="0" smtClean="0"/>
              <a:t>3. An entire population of bacteria simultaneously turn on their virulence genes, biofilm formation, and producing </a:t>
            </a:r>
            <a:r>
              <a:rPr lang="en-US" sz="2800" dirty="0" err="1" smtClean="0"/>
              <a:t>exoenzymes</a:t>
            </a:r>
            <a:r>
              <a:rPr lang="en-US" sz="2800" dirty="0" smtClean="0"/>
              <a:t> and toxins that damage host cells enabling the bacteria in the biofilm to obtain nutrients are all advantages of:</a:t>
            </a:r>
            <a:endParaRPr lang="en-US" sz="2800" dirty="0"/>
          </a:p>
        </p:txBody>
      </p:sp>
      <p:sp>
        <p:nvSpPr>
          <p:cNvPr id="3" name="TPAnswers"/>
          <p:cNvSpPr>
            <a:spLocks noGrp="1"/>
          </p:cNvSpPr>
          <p:nvPr>
            <p:ph type="body" idx="1"/>
            <p:custDataLst>
              <p:tags r:id="rId2"/>
            </p:custDataLst>
          </p:nvPr>
        </p:nvSpPr>
        <p:spPr>
          <a:xfrm>
            <a:off x="533400" y="2819400"/>
            <a:ext cx="4114800" cy="3429000"/>
          </a:xfrm>
        </p:spPr>
        <p:txBody>
          <a:bodyPr>
            <a:normAutofit/>
          </a:bodyPr>
          <a:lstStyle/>
          <a:p>
            <a:pPr marL="514350" indent="-514350">
              <a:buFont typeface="Arial" pitchFamily="34" charset="0"/>
              <a:buAutoNum type="alphaUcPeriod"/>
            </a:pPr>
            <a:r>
              <a:rPr lang="en-US" sz="2800" dirty="0" smtClean="0"/>
              <a:t>multicellular bacterial behavior.</a:t>
            </a:r>
          </a:p>
          <a:p>
            <a:pPr marL="514350" indent="-514350">
              <a:buFont typeface="Arial" pitchFamily="34" charset="0"/>
              <a:buAutoNum type="alphaUcPeriod"/>
            </a:pPr>
            <a:r>
              <a:rPr lang="en-US" sz="2800" dirty="0" err="1" smtClean="0"/>
              <a:t>injectosomes</a:t>
            </a:r>
            <a:r>
              <a:rPr lang="en-US" sz="2800" dirty="0" smtClean="0"/>
              <a:t>.</a:t>
            </a:r>
          </a:p>
          <a:p>
            <a:pPr marL="514350" indent="-514350">
              <a:buFont typeface="Arial" pitchFamily="34" charset="0"/>
              <a:buAutoNum type="alphaUcPeriod"/>
            </a:pPr>
            <a:r>
              <a:rPr lang="en-US" sz="2800" dirty="0" smtClean="0"/>
              <a:t>individual cell bacterial behavior.</a:t>
            </a:r>
          </a:p>
          <a:p>
            <a:pPr marL="514350" indent="-514350">
              <a:buFont typeface="Arial" pitchFamily="34" charset="0"/>
              <a:buAutoNum type="alphaUcPeriod"/>
            </a:pPr>
            <a:r>
              <a:rPr lang="en-US" sz="2800" dirty="0" err="1" smtClean="0"/>
              <a:t>interkingdom</a:t>
            </a:r>
            <a:r>
              <a:rPr lang="en-US" sz="2800" dirty="0" smtClean="0"/>
              <a:t> communication.</a:t>
            </a:r>
            <a:endParaRPr lang="en-US" sz="2800" dirty="0"/>
          </a:p>
        </p:txBody>
      </p:sp>
      <p:sp>
        <p:nvSpPr>
          <p:cNvPr id="6"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33349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554162"/>
          </a:xfrm>
        </p:spPr>
        <p:txBody>
          <a:bodyPr>
            <a:noAutofit/>
          </a:bodyPr>
          <a:lstStyle/>
          <a:p>
            <a:pPr algn="l"/>
            <a:r>
              <a:rPr lang="en-US" sz="3200" dirty="0" smtClean="0"/>
              <a:t>4. Bacteria using quorum sensing to "talk" to members their own species is referred to as:</a:t>
            </a:r>
            <a:endParaRPr lang="en-US" sz="3200" dirty="0"/>
          </a:p>
        </p:txBody>
      </p:sp>
      <p:sp>
        <p:nvSpPr>
          <p:cNvPr id="3" name="TPAnswers"/>
          <p:cNvSpPr>
            <a:spLocks noGrp="1"/>
          </p:cNvSpPr>
          <p:nvPr>
            <p:ph type="body" idx="1"/>
            <p:custDataLst>
              <p:tags r:id="rId2"/>
            </p:custDataLst>
          </p:nvPr>
        </p:nvSpPr>
        <p:spPr>
          <a:xfrm>
            <a:off x="609600" y="1981200"/>
            <a:ext cx="4114800" cy="2895600"/>
          </a:xfrm>
        </p:spPr>
        <p:txBody>
          <a:bodyPr>
            <a:normAutofit/>
          </a:bodyPr>
          <a:lstStyle/>
          <a:p>
            <a:pPr marL="514350" indent="-514350">
              <a:buFont typeface="Arial" pitchFamily="34" charset="0"/>
              <a:buAutoNum type="alphaUcPeriod"/>
            </a:pPr>
            <a:r>
              <a:rPr lang="en-US" sz="2800" dirty="0" err="1" smtClean="0"/>
              <a:t>intraspecies</a:t>
            </a:r>
            <a:r>
              <a:rPr lang="en-US" sz="2800" dirty="0" smtClean="0"/>
              <a:t> communication.</a:t>
            </a:r>
          </a:p>
          <a:p>
            <a:pPr marL="514350" indent="-514350">
              <a:buFont typeface="Arial" pitchFamily="34" charset="0"/>
              <a:buAutoNum type="alphaUcPeriod"/>
            </a:pPr>
            <a:r>
              <a:rPr lang="en-US" sz="2800" dirty="0" smtClean="0"/>
              <a:t>interspecies communication.</a:t>
            </a:r>
          </a:p>
          <a:p>
            <a:pPr marL="514350" indent="-514350">
              <a:buFont typeface="Arial" pitchFamily="34" charset="0"/>
              <a:buAutoNum type="alphaUcPeriod"/>
            </a:pPr>
            <a:r>
              <a:rPr lang="en-US" sz="2800" dirty="0" err="1" smtClean="0"/>
              <a:t>interkingdom</a:t>
            </a:r>
            <a:r>
              <a:rPr lang="en-US" sz="2800" dirty="0" smtClean="0"/>
              <a:t> communication.</a:t>
            </a:r>
            <a:endParaRPr lang="en-US" sz="2800" dirty="0"/>
          </a:p>
        </p:txBody>
      </p:sp>
      <p:sp>
        <p:nvSpPr>
          <p:cNvPr id="6"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67831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Autofit/>
          </a:bodyPr>
          <a:lstStyle/>
          <a:p>
            <a:pPr algn="l"/>
            <a:r>
              <a:rPr lang="en-US" sz="3200" dirty="0" smtClean="0"/>
              <a:t>5. Interspecies communication refers to bacteria using quorum sensing to:</a:t>
            </a:r>
            <a:endParaRPr lang="en-US" sz="3200" dirty="0"/>
          </a:p>
        </p:txBody>
      </p:sp>
      <p:sp>
        <p:nvSpPr>
          <p:cNvPr id="3" name="TPAnswers"/>
          <p:cNvSpPr>
            <a:spLocks noGrp="1"/>
          </p:cNvSpPr>
          <p:nvPr>
            <p:ph type="body" idx="1"/>
            <p:custDataLst>
              <p:tags r:id="rId2"/>
            </p:custDataLst>
          </p:nvPr>
        </p:nvSpPr>
        <p:spPr>
          <a:xfrm>
            <a:off x="609600" y="1752600"/>
            <a:ext cx="5105400" cy="3048000"/>
          </a:xfrm>
        </p:spPr>
        <p:txBody>
          <a:bodyPr>
            <a:normAutofit/>
          </a:bodyPr>
          <a:lstStyle/>
          <a:p>
            <a:pPr marL="514350" indent="-514350">
              <a:buFont typeface="Arial" pitchFamily="34" charset="0"/>
              <a:buAutoNum type="alphaUcPeriod"/>
            </a:pPr>
            <a:r>
              <a:rPr lang="en-US" sz="2800" dirty="0" smtClean="0"/>
              <a:t>communicate with members of their own species.</a:t>
            </a:r>
          </a:p>
          <a:p>
            <a:pPr marL="514350" indent="-514350">
              <a:buFont typeface="Arial" pitchFamily="34" charset="0"/>
              <a:buAutoNum type="alphaUcPeriod"/>
            </a:pPr>
            <a:r>
              <a:rPr lang="en-US" sz="2800" dirty="0" smtClean="0"/>
              <a:t>communicate with members of another genus or species.</a:t>
            </a:r>
          </a:p>
          <a:p>
            <a:pPr marL="514350" indent="-514350">
              <a:buFont typeface="Arial" pitchFamily="34" charset="0"/>
              <a:buAutoNum type="alphaUcPeriod"/>
            </a:pPr>
            <a:r>
              <a:rPr lang="en-US" sz="2800" dirty="0" smtClean="0"/>
              <a:t>communicate with their animal or plant host cells.</a:t>
            </a:r>
            <a:endParaRPr lang="en-US" sz="2800" dirty="0"/>
          </a:p>
        </p:txBody>
      </p:sp>
      <p:sp>
        <p:nvSpPr>
          <p:cNvPr id="6"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68005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087562"/>
          </a:xfrm>
        </p:spPr>
        <p:txBody>
          <a:bodyPr>
            <a:noAutofit/>
          </a:bodyPr>
          <a:lstStyle/>
          <a:p>
            <a:pPr algn="l"/>
            <a:r>
              <a:rPr lang="en-US" sz="2800" smtClean="0"/>
              <a:t>6. Some </a:t>
            </a:r>
            <a:r>
              <a:rPr lang="en-US" sz="2800" dirty="0" smtClean="0"/>
              <a:t>bacteria can directly inject bacterial effector molecules into the cytoplasm of the host cell in order to alter its cellular machinery or cellular communication to the benefit of the bacteria. This is done using:</a:t>
            </a:r>
            <a:endParaRPr lang="en-US" sz="2800" dirty="0"/>
          </a:p>
        </p:txBody>
      </p:sp>
      <p:sp>
        <p:nvSpPr>
          <p:cNvPr id="3" name="TPAnswers"/>
          <p:cNvSpPr>
            <a:spLocks noGrp="1"/>
          </p:cNvSpPr>
          <p:nvPr>
            <p:ph type="body" idx="1"/>
            <p:custDataLst>
              <p:tags r:id="rId2"/>
            </p:custDataLst>
          </p:nvPr>
        </p:nvSpPr>
        <p:spPr>
          <a:xfrm>
            <a:off x="381000" y="2667000"/>
            <a:ext cx="4876800" cy="2667000"/>
          </a:xfrm>
        </p:spPr>
        <p:txBody>
          <a:bodyPr>
            <a:normAutofit/>
          </a:bodyPr>
          <a:lstStyle/>
          <a:p>
            <a:pPr marL="514350" indent="-514350">
              <a:buFont typeface="Arial" pitchFamily="34" charset="0"/>
              <a:buAutoNum type="alphaUcPeriod"/>
            </a:pPr>
            <a:r>
              <a:rPr lang="en-US" sz="2800" dirty="0" smtClean="0"/>
              <a:t>type 3 secretion systems.</a:t>
            </a:r>
          </a:p>
          <a:p>
            <a:pPr marL="514350" indent="-514350">
              <a:buFont typeface="Arial" pitchFamily="34" charset="0"/>
              <a:buAutoNum type="alphaUcPeriod"/>
            </a:pPr>
            <a:r>
              <a:rPr lang="en-US" sz="2800" dirty="0" smtClean="0"/>
              <a:t>type 6 secretion systems.</a:t>
            </a:r>
          </a:p>
          <a:p>
            <a:pPr marL="514350" indent="-514350">
              <a:buFont typeface="Arial" pitchFamily="34" charset="0"/>
              <a:buAutoNum type="alphaUcPeriod"/>
            </a:pPr>
            <a:r>
              <a:rPr lang="en-US" sz="2800" dirty="0" smtClean="0"/>
              <a:t>type IV </a:t>
            </a:r>
            <a:r>
              <a:rPr lang="en-US" sz="2800" dirty="0" err="1" smtClean="0"/>
              <a:t>pili</a:t>
            </a:r>
            <a:endParaRPr lang="en-US" sz="2800" dirty="0" smtClean="0"/>
          </a:p>
          <a:p>
            <a:pPr marL="514350" indent="-514350">
              <a:buFont typeface="Arial" pitchFamily="34" charset="0"/>
              <a:buAutoNum type="alphaUcPeriod"/>
            </a:pPr>
            <a:r>
              <a:rPr lang="en-US" sz="2800" dirty="0" smtClean="0"/>
              <a:t>A and B</a:t>
            </a:r>
          </a:p>
          <a:p>
            <a:pPr marL="514350" indent="-514350">
              <a:buFont typeface="Arial" pitchFamily="34" charset="0"/>
              <a:buAutoNum type="alphaUcPeriod"/>
            </a:pPr>
            <a:r>
              <a:rPr lang="en-US" sz="2800" dirty="0" smtClean="0"/>
              <a:t>A, B, and C</a:t>
            </a:r>
            <a:endParaRPr lang="en-US" sz="2800" dirty="0"/>
          </a:p>
        </p:txBody>
      </p:sp>
      <p:sp>
        <p:nvSpPr>
          <p:cNvPr id="6" name="TPCountdownTrigger"/>
          <p:cNvSpPr/>
          <p:nvPr/>
        </p:nvSpPr>
        <p:spPr>
          <a:xfrm>
            <a:off x="0" y="0"/>
            <a:ext cx="12700" cy="12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124012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1148746C786748B2B5A21D5D39882622&lt;/guid&gt;&#10;        &lt;description /&gt;&#10;        &lt;date&gt;6/12/2013 4:48:2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3E7B884E87841A4BFC250724EE11B2D&lt;/guid&gt;&#10;            &lt;repollguid&gt;4A1BDC5BDAE143A4957B740D53F89442&lt;/repollguid&gt;&#10;            &lt;sourceid&gt;5CC01AF3C3CB4F20B0C780CF37FDF0C8&lt;/sourceid&gt;&#10;            &lt;questiontext&gt;Interspecies communication refers to bacteria using quorum sensing to:&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5EF3121C0C784F57AEF67D9BE4FAEE3A&lt;/guid&gt;&#10;                    &lt;answertext&gt;communicate with members of their own species.&lt;/answertext&gt;&#10;                    &lt;valuetype&gt;-1&lt;/valuetype&gt;&#10;                &lt;/answer&gt;&#10;                &lt;answer&gt;&#10;                    &lt;guid&gt;86256E3707504B40BA959C07674DBFA3&lt;/guid&gt;&#10;                    &lt;answertext&gt;communicate with members of another genus or species.&lt;/answertext&gt;&#10;                    &lt;valuetype&gt;1&lt;/valuetype&gt;&#10;                &lt;/answer&gt;&#10;                &lt;answer&gt;&#10;                    &lt;guid&gt;78A82EA2208847959C788AA38AC20438&lt;/guid&gt;&#10;                    &lt;answertext&gt;communicate with their animal or plant host cells.&lt;/answertext&gt;&#10;                    &lt;valuetype&gt;-1&lt;/valuetype&gt;&#10;                &lt;/answer&gt;&#10;            &lt;/answers&gt;&#10;        &lt;/multichoice&gt;&#10;    &lt;/questions&gt;&#10;&lt;/questionlist&gt;"/>
  <p:tag name="HASRESULTS" val="False"/>
</p:tagLst>
</file>

<file path=ppt/tags/tag11.xml><?xml version="1.0" encoding="utf-8"?>
<p:tagLst xmlns:a="http://schemas.openxmlformats.org/drawingml/2006/main" xmlns:r="http://schemas.openxmlformats.org/officeDocument/2006/relationships" xmlns:p="http://schemas.openxmlformats.org/presentationml/2006/main">
  <p:tag name="ZEROBASED" val="False"/>
</p:tagLst>
</file>

<file path=ppt/tags/tag1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20CC1D2C3C4422DB972746134EF717A&lt;/guid&gt;&#10;        &lt;description /&gt;&#10;        &lt;date&gt;6/12/2013 4:48:2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AD8E075CB6847A69658E0D9E2B591C2&lt;/guid&gt;&#10;            &lt;repollguid&gt;FAEE25B565484CB68434391DE84F8DF9&lt;/repollguid&gt;&#10;            &lt;sourceid&gt;72973E638EF049A3A77E364F391D26CC&lt;/sourceid&gt;&#10;            &lt;questiontext&gt;Some bacteria can directly inject bacterial effector molecules into the cytoplasm of the host cell in order to alter its cellular machinery or cellular communication to the benefit of the bacteria. This is done using:&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D739D60F33F442CAA1EC40B919226C8D&lt;/guid&gt;&#10;                    &lt;answertext&gt;type 3 secretion systems.&lt;/answertext&gt;&#10;                    &lt;valuetype&gt;-1&lt;/valuetype&gt;&#10;                &lt;/answer&gt;&#10;                &lt;answer&gt;&#10;                    &lt;guid&gt;42C9B949DE9C4132A044F060A9940D00&lt;/guid&gt;&#10;                    &lt;answertext&gt;type 6 secretion systems.&lt;/answertext&gt;&#10;                    &lt;valuetype&gt;-1&lt;/valuetype&gt;&#10;                &lt;/answer&gt;&#10;                &lt;answer&gt;&#10;                    &lt;guid&gt;EB324A6E1C1243F2910660BF8BD963B6&lt;/guid&gt;&#10;                    &lt;answertext&gt;type IV pili&lt;/answertext&gt;&#10;                    &lt;valuetype&gt;-1&lt;/valuetype&gt;&#10;                &lt;/answer&gt;&#10;                &lt;answer&gt;&#10;                    &lt;guid&gt;CA3DC19EBAA94AC398E95881E99CD1ED&lt;/guid&gt;&#10;                    &lt;answertext&gt;A and B&lt;/answertext&gt;&#10;                    &lt;valuetype&gt;1&lt;/valuetype&gt;&#10;                &lt;/answer&gt;&#10;                &lt;answer&gt;&#10;                    &lt;guid&gt;97C26B7F4D4947AC9EB4B39C88985DB0&lt;/guid&gt;&#10;                    &lt;answertext&gt;A, B, and C&lt;/answertext&gt;&#10;                    &lt;valuetype&gt;-1&lt;/valuetype&gt;&#10;                &lt;/answer&gt;&#10;            &lt;/answers&gt;&#10;        &lt;/multichoice&gt;&#10;    &lt;/questions&gt;&#10;&lt;/questionlist&gt;"/>
  <p:tag name="HASRESULTS" val="False"/>
</p:tagLst>
</file>

<file path=ppt/tags/tag13.xml><?xml version="1.0" encoding="utf-8"?>
<p:tagLst xmlns:a="http://schemas.openxmlformats.org/drawingml/2006/main" xmlns:r="http://schemas.openxmlformats.org/officeDocument/2006/relationships" xmlns:p="http://schemas.openxmlformats.org/presentationml/2006/main">
  <p:tag name="ZEROBASED" val="False"/>
</p:tagLst>
</file>

<file path=ppt/tags/tag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A444131D671C4876A5151266587652D2&lt;/guid&gt;&#10;        &lt;description /&gt;&#10;        &lt;date&gt;6/12/2013 4:48:1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7623895E6D24EFEB693B345F3A6930F&lt;/guid&gt;&#10;            &lt;repollguid&gt;2EF8599D213D4E25B5FC174ED5E3E789&lt;/repollguid&gt;&#10;            &lt;sourceid&gt;1F595D63C0F84C599946F9701B6EEF5E&lt;/sourceid&gt;&#10;            &lt;questiontext&gt;A signaling molecule used in bacterial quorum sensing that regulates the transcription of quorum sensing genes best describe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9B8D723398844CB49A7025E3B2D558CB&lt;/guid&gt;&#10;                    &lt;answertext&gt;an autoinducer&lt;/answertext&gt;&#10;                    &lt;valuetype&gt;1&lt;/valuetype&gt;&#10;                &lt;/answer&gt;&#10;                &lt;answer&gt;&#10;                    &lt;guid&gt;79262BEA089D469D807C62228E66DAEB&lt;/guid&gt;&#10;                    &lt;answertext&gt;an injectosome&lt;/answertext&gt;&#10;                    &lt;valuetype&gt;-1&lt;/valuetype&gt;&#10;                &lt;/answer&gt;&#10;                &lt;answer&gt;&#10;                    &lt;guid&gt;DE8421F3D06348C6B383174212159C78&lt;/guid&gt;&#10;                    &lt;answertext&gt;a type 3 secretion system&lt;/answertext&gt;&#10;                    &lt;valuetype&gt;-1&lt;/valuetype&gt;&#10;                &lt;/answer&gt;&#10;                &lt;answer&gt;&#10;                    &lt;guid&gt;ECBFB49467EB47A8A1466574E2C07CE1&lt;/guid&gt;&#10;                    &lt;answertext&gt;type IV pili&lt;/answertext&gt;&#10;                    &lt;valuetype&gt;-1&lt;/valuetype&gt;&#10;                &lt;/answer&gt;&#10;            &lt;/answers&gt;&#10;        &lt;/multichoice&gt;&#10;    &lt;/questions&gt;&#10;&lt;/questionlist&gt;"/>
  <p:tag name="HASRESULTS" val="False"/>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66F62F668C154EB9916097B665B46E97&lt;/guid&gt;&#10;        &lt;description /&gt;&#10;        &lt;date&gt;6/12/2013 4:48:2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A394FD2B9C74EE79D037BAF0EDFF58B&lt;/guid&gt;&#10;            &lt;repollguid&gt;FC9E7116E7A24DB586CA8620FB990039&lt;/repollguid&gt;&#10;            &lt;sourceid&gt;0E9161CED7A840E09EFA50F99A4500BF&lt;/sourceid&gt;&#10;            &lt;questiontext&gt;Using motility to contact host cells and keep bacteria in an optimum environment via taxis, using pili and/or cell wall adhesins to attach to host cells, and using a glycocalyx to form microcolonies  are all advantages of:&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1632E8479941445392F26435CEDB2EFA&lt;/guid&gt;&#10;                    &lt;answertext&gt;multicellular bacterial behavior.&lt;/answertext&gt;&#10;                    &lt;valuetype&gt;-1&lt;/valuetype&gt;&#10;                &lt;/answer&gt;&#10;                &lt;answer&gt;&#10;                    &lt;guid&gt;388A9DC4F9AD475BB6805087BB05F023&lt;/guid&gt;&#10;                    &lt;answertext&gt;injectosomes&lt;/answertext&gt;&#10;                    &lt;valuetype&gt;-1&lt;/valuetype&gt;&#10;                &lt;/answer&gt;&#10;                &lt;answer&gt;&#10;                    &lt;guid&gt;B66C885A5DA54F6D823A8C1EBF6FB9BE&lt;/guid&gt;&#10;                    &lt;answertext&gt;quorum sensing genes.&lt;/answertext&gt;&#10;                    &lt;valuetype&gt;-1&lt;/valuetype&gt;&#10;                &lt;/answer&gt;&#10;                &lt;answer&gt;&#10;                    &lt;guid&gt;704AF6EB0DB54F4A8CDFF90AA615FC2E&lt;/guid&gt;&#10;                    &lt;answertext&gt;individual cell bacterial behavior.&lt;/answertext&gt;&#10;                    &lt;valuetype&gt;1&lt;/valuetype&gt;&#10;                &lt;/answer&gt;&#10;            &lt;/answers&gt;&#10;        &lt;/multichoice&gt;&#10;    &lt;/questions&gt;&#10;&lt;/questionlist&gt;"/>
  <p:tag name="HASRESULTS" val="False"/>
</p:tagLst>
</file>

<file path=ppt/tags/tag5.xml><?xml version="1.0" encoding="utf-8"?>
<p:tagLst xmlns:a="http://schemas.openxmlformats.org/drawingml/2006/main" xmlns:r="http://schemas.openxmlformats.org/officeDocument/2006/relationships" xmlns:p="http://schemas.openxmlformats.org/presentationml/2006/main">
  <p:tag name="ZEROBASED" val="False"/>
</p:tagLst>
</file>

<file path=ppt/tags/tag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FB0B899BC012444F8007066B848C12ED&lt;/guid&gt;&#10;        &lt;description /&gt;&#10;        &lt;date&gt;6/12/2013 4:48:2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F827C1D2F9E4E84A4A9E3A9D761DDE2&lt;/guid&gt;&#10;            &lt;repollguid&gt;2C9A4D72C6F34864BC72AC7A3D6B3922&lt;/repollguid&gt;&#10;            &lt;sourceid&gt;9B05542B548143EBA2FC2C3F6658031B&lt;/sourceid&gt;&#10;            &lt;questiontext&gt;An entire population of bacteria simultaneously turn on their virulence genes, biofilm formation, and producing exoenzymes and toxins that damage host cells enabling the bacteria in the biofilm to obtain nutrients are all advantages of:&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A93540306E324594BCE85847C8C85D19&lt;/guid&gt;&#10;                    &lt;answertext&gt;multicellular bacterial behavior.&lt;/answertext&gt;&#10;                    &lt;valuetype&gt;1&lt;/valuetype&gt;&#10;                &lt;/answer&gt;&#10;                &lt;answer&gt;&#10;                    &lt;guid&gt;360A0AC116EC41EE8AEBCEBBA875AC77&lt;/guid&gt;&#10;                    &lt;answertext&gt;injectosomes.&lt;/answertext&gt;&#10;                    &lt;valuetype&gt;-1&lt;/valuetype&gt;&#10;                &lt;/answer&gt;&#10;                &lt;answer&gt;&#10;                    &lt;guid&gt;088AE2443AE5480C8EA362084897AF2C&lt;/guid&gt;&#10;                    &lt;answertext&gt;individual cell bacterial behavior.&lt;/answertext&gt;&#10;                    &lt;valuetype&gt;-1&lt;/valuetype&gt;&#10;                &lt;/answer&gt;&#10;                &lt;answer&gt;&#10;                    &lt;guid&gt;CE6198C4DFA240AD8A65CC9A0A97E18E&lt;/guid&gt;&#10;                    &lt;answertext&gt;interkingdom communication.&lt;/answertext&gt;&#10;                    &lt;valuetype&gt;-1&lt;/valuetype&gt;&#10;                &lt;/answer&gt;&#10;            &lt;/answers&gt;&#10;        &lt;/multichoice&gt;&#10;    &lt;/questions&gt;&#10;&lt;/questionlist&gt;"/>
  <p:tag name="HASRESULTS" val="False"/>
</p:tagLst>
</file>

<file path=ppt/tags/tag7.xml><?xml version="1.0" encoding="utf-8"?>
<p:tagLst xmlns:a="http://schemas.openxmlformats.org/drawingml/2006/main" xmlns:r="http://schemas.openxmlformats.org/officeDocument/2006/relationships" xmlns:p="http://schemas.openxmlformats.org/presentationml/2006/main">
  <p:tag name="ZEROBASED" val="False"/>
</p:tagLst>
</file>

<file path=ppt/tags/tag8.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7235FDE0814C498A801576B506CCE2AE&lt;/guid&gt;&#10;        &lt;description /&gt;&#10;        &lt;date&gt;6/12/2013 4:48:2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D58BAE330384B30ACCE65A879EEAE96&lt;/guid&gt;&#10;            &lt;repollguid&gt;4D45BFF16D26412E8675CB7BECDFCDB4&lt;/repollguid&gt;&#10;            &lt;sourceid&gt;5C7DF4AD9A224EC4AEAD2DC89B356F8B&lt;/sourceid&gt;&#10;            &lt;questiontext&gt;Bacteria using quorum sensing to &quot;talk&quot; to members their own species is referred to a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answers&gt;&#10;                &lt;answer&gt;&#10;                    &lt;guid&gt;1D42BCD6F8944CD382097B80EB943B58&lt;/guid&gt;&#10;                    &lt;answertext&gt;intraspecies communication.&lt;/answertext&gt;&#10;                    &lt;valuetype&gt;1&lt;/valuetype&gt;&#10;                &lt;/answer&gt;&#10;                &lt;answer&gt;&#10;                    &lt;guid&gt;3A7D202F80BC4BFF85F32159E069D6DF&lt;/guid&gt;&#10;                    &lt;answertext&gt;interspecies communication.&lt;/answertext&gt;&#10;                    &lt;valuetype&gt;-1&lt;/valuetype&gt;&#10;                &lt;/answer&gt;&#10;                &lt;answer&gt;&#10;                    &lt;guid&gt;4E7B59699D3B4B6B8E628393EEC8D1E5&lt;/guid&gt;&#10;                    &lt;answertext&gt;interkingdom communication.&lt;/answertext&gt;&#10;                    &lt;valuetype&gt;-1&lt;/valuetype&gt;&#10;                &lt;/answer&gt;&#10;            &lt;/answers&gt;&#10;        &lt;/multichoice&gt;&#10;    &lt;/questions&gt;&#10;&lt;/questionlist&gt;"/>
  <p:tag name="HASRESULTS" val="False"/>
</p:tagLst>
</file>

<file path=ppt/tags/tag9.xml><?xml version="1.0" encoding="utf-8"?>
<p:tagLst xmlns:a="http://schemas.openxmlformats.org/drawingml/2006/main" xmlns:r="http://schemas.openxmlformats.org/officeDocument/2006/relationships" xmlns:p="http://schemas.openxmlformats.org/presentationml/2006/main">
  <p:tag name="ZEROBASED"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249</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1. A signaling molecule used in bacterial quorum sensing that regulates the transcription of quorum sensing genes best describes:</vt:lpstr>
      <vt:lpstr>2. Using motility to contact host cells and keep bacteria in an optimum environment via taxis, using pili and/or cell wall adhesins to attach to host cells, and using a glycocalyx to form microcolonies  are all advantages of:</vt:lpstr>
      <vt:lpstr>3. An entire population of bacteria simultaneously turn on their virulence genes, biofilm formation, and producing exoenzymes and toxins that damage host cells enabling the bacteria in the biofilm to obtain nutrients are all advantages of:</vt:lpstr>
      <vt:lpstr>4. Bacteria using quorum sensing to "talk" to members their own species is referred to as:</vt:lpstr>
      <vt:lpstr>5. Interspecies communication refers to bacteria using quorum sensing to:</vt:lpstr>
      <vt:lpstr>6. Some bacteria can directly inject bacterial effector molecules into the cytoplasm of the host cell in order to alter its cellular machinery or cellular communication to the benefit of the bacteria. This is done using:</vt:lpstr>
    </vt:vector>
  </TitlesOfParts>
  <Company>CCBC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signaling molecule used in bacterial quorum sensing that regulates the transcription of quorum sensing genes best describes:</dc:title>
  <dc:creator>Administrator</dc:creator>
  <cp:lastModifiedBy>Administrator</cp:lastModifiedBy>
  <cp:revision>7</cp:revision>
  <dcterms:created xsi:type="dcterms:W3CDTF">2013-06-12T20:48:17Z</dcterms:created>
  <dcterms:modified xsi:type="dcterms:W3CDTF">2013-09-30T20:54:39Z</dcterms:modified>
</cp:coreProperties>
</file>