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4" r:id="rId3"/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14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4A98E-1C2A-45B7-A112-FAEAB7956CF7}" type="datetimeFigureOut">
              <a:rPr lang="en-US"/>
              <a:pPr>
                <a:defRPr/>
              </a:pPr>
              <a:t>11/4/2010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2A0E6-A64C-48E8-A9C4-FC82495297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D1C85-2E2C-4A3B-88D2-4A3410B79772}" type="datetimeFigureOut">
              <a:rPr lang="en-US"/>
              <a:pPr>
                <a:defRPr/>
              </a:pPr>
              <a:t>11/4/2010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ADA7B-7A47-41D7-8A23-209A9015E2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81BCA-4BEA-4963-A51F-304DCFBEF567}" type="datetimeFigureOut">
              <a:rPr lang="en-US"/>
              <a:pPr>
                <a:defRPr/>
              </a:pPr>
              <a:t>11/4/2010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EB88F-1CDF-4A32-9509-4ACCD63F4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BE8D4-D04B-4A1C-8A2B-5DC38780D023}" type="datetimeFigureOut">
              <a:rPr lang="en-US"/>
              <a:pPr>
                <a:defRPr/>
              </a:pPr>
              <a:t>11/4/2010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457BF-D5DE-4721-8AFD-0DA5E06D60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38252-6017-411E-A37D-7B49A6E2AEAB}" type="datetimeFigureOut">
              <a:rPr lang="en-US"/>
              <a:pPr>
                <a:defRPr/>
              </a:pPr>
              <a:t>11/4/2010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D1054-01F9-4492-A94F-B02E2FE343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3B8F3-66DC-41FE-A80F-65BF9D68E0FC}" type="datetimeFigureOut">
              <a:rPr lang="en-US"/>
              <a:pPr>
                <a:defRPr/>
              </a:pPr>
              <a:t>11/4/2010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5D368-E498-44C7-896D-671C4AA9D1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9DD54-29DE-49E1-BB6F-6B0C7D6C18BE}" type="datetimeFigureOut">
              <a:rPr lang="en-US"/>
              <a:pPr>
                <a:defRPr/>
              </a:pPr>
              <a:t>11/4/2010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4910B-EE8E-44DC-83FE-0086688019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3DDE8-71F6-4AA8-B072-4B32626D6448}" type="datetimeFigureOut">
              <a:rPr lang="en-US"/>
              <a:pPr>
                <a:defRPr/>
              </a:pPr>
              <a:t>11/4/2010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F6940-3B34-4804-AFBF-1E799F713A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F49F7-BF20-4463-B497-E2D92274EF21}" type="datetimeFigureOut">
              <a:rPr lang="en-US"/>
              <a:pPr>
                <a:defRPr/>
              </a:pPr>
              <a:t>11/4/2010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898F8-D8A8-4F07-AA0E-99EB9A78A4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02208-2E8D-4DC5-93FF-10254A208408}" type="datetimeFigureOut">
              <a:rPr lang="en-US"/>
              <a:pPr>
                <a:defRPr/>
              </a:pPr>
              <a:t>11/4/2010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2A3ED-C90C-4E24-A030-776618185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5D4F8-7AC0-41EA-A17E-9C2B22AFB6F4}" type="datetimeFigureOut">
              <a:rPr lang="en-US"/>
              <a:pPr>
                <a:defRPr/>
              </a:pPr>
              <a:t>11/4/2010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67E3E-2BF5-4ACF-A311-794BB0CEE4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D1289-F7CB-4F07-8A6C-892FBFE30CD5}" type="datetimeFigureOut">
              <a:rPr lang="en-US"/>
              <a:pPr>
                <a:defRPr/>
              </a:pPr>
              <a:t>11/4/2010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5BE35-8C34-4F0E-A2CA-8FB6AF523B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2B4A1D9-CC7F-4D88-AD04-74809634D2FB}" type="datetimeFigureOut">
              <a:rPr lang="en-US"/>
              <a:pPr>
                <a:defRPr/>
              </a:pPr>
              <a:t>11/4/2010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4F00614-3192-42F8-9283-05AB0550C5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PQuestion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200" dirty="0" smtClean="0"/>
              <a:t>1. </a:t>
            </a:r>
            <a:r>
              <a:rPr lang="en-US" sz="3200" dirty="0" err="1" smtClean="0"/>
              <a:t>Invasins</a:t>
            </a:r>
            <a:r>
              <a:rPr lang="en-US" sz="3200" dirty="0" smtClean="0"/>
              <a:t> </a:t>
            </a:r>
            <a:r>
              <a:rPr lang="en-US" sz="3200" dirty="0" smtClean="0"/>
              <a:t>help bacteria to colonize the body by:</a:t>
            </a:r>
          </a:p>
        </p:txBody>
      </p:sp>
      <p:sp>
        <p:nvSpPr>
          <p:cNvPr id="4101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1"/>
            <a:ext cx="8001000" cy="2743200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lphaUcPeriod"/>
            </a:pPr>
            <a:r>
              <a:rPr lang="en-US" dirty="0" smtClean="0"/>
              <a:t>enabling bacteria to attach to host cells and resist flushing.</a:t>
            </a:r>
          </a:p>
          <a:p>
            <a:pPr marL="514350" indent="-514350" eaLnBrk="1" hangingPunct="1">
              <a:buFont typeface="Arial" charset="0"/>
              <a:buAutoNum type="alphaUcPeriod"/>
            </a:pPr>
            <a:r>
              <a:rPr lang="en-US" dirty="0" smtClean="0"/>
              <a:t>enabling bacteria to enter host cells.</a:t>
            </a:r>
          </a:p>
          <a:p>
            <a:pPr marL="514350" indent="-514350" eaLnBrk="1" hangingPunct="1">
              <a:buFont typeface="Arial" charset="0"/>
              <a:buAutoNum type="alphaUcPeriod"/>
            </a:pPr>
            <a:r>
              <a:rPr lang="en-US" dirty="0" smtClean="0"/>
              <a:t>allowing bacteria to enter the body.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/>
          <a:p>
            <a:pPr algn="l"/>
            <a:r>
              <a:rPr lang="en-US" sz="3200" dirty="0" smtClean="0"/>
              <a:t>2. Most bacteria that invade cells do so by:</a:t>
            </a:r>
            <a:endParaRPr lang="en-US" sz="32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514350" indent="-514350">
              <a:spcAft>
                <a:spcPts val="0"/>
              </a:spcAft>
              <a:buFont typeface="+mj-lt"/>
              <a:buAutoNum type="alphaUcPeriod"/>
            </a:pPr>
            <a:r>
              <a:rPr lang="en-US" dirty="0" smtClean="0"/>
              <a:t>secreting </a:t>
            </a:r>
            <a:r>
              <a:rPr lang="en-US" dirty="0" err="1" smtClean="0"/>
              <a:t>invasins</a:t>
            </a:r>
            <a:r>
              <a:rPr lang="en-US" dirty="0" smtClean="0"/>
              <a:t> that </a:t>
            </a:r>
            <a:r>
              <a:rPr lang="en-US" dirty="0" smtClean="0"/>
              <a:t>trick the </a:t>
            </a:r>
            <a:r>
              <a:rPr lang="en-US" dirty="0" smtClean="0"/>
              <a:t>host  </a:t>
            </a:r>
            <a:r>
              <a:rPr lang="en-US" dirty="0" smtClean="0"/>
              <a:t>cell into </a:t>
            </a:r>
            <a:r>
              <a:rPr lang="en-US" dirty="0" smtClean="0"/>
              <a:t>engulfing </a:t>
            </a:r>
            <a:r>
              <a:rPr lang="en-US" dirty="0" smtClean="0"/>
              <a:t>the bacterium</a:t>
            </a:r>
            <a:r>
              <a:rPr lang="en-US" dirty="0" smtClean="0"/>
              <a:t>.</a:t>
            </a:r>
          </a:p>
          <a:p>
            <a:pPr marL="514350" indent="-514350">
              <a:spcAft>
                <a:spcPts val="0"/>
              </a:spcAft>
              <a:buFont typeface="Arial" charset="0"/>
              <a:buAutoNum type="alphaUcPeriod"/>
            </a:pPr>
            <a:r>
              <a:rPr lang="en-US" dirty="0" smtClean="0"/>
              <a:t>secreting </a:t>
            </a:r>
            <a:r>
              <a:rPr lang="en-US" dirty="0" err="1" smtClean="0"/>
              <a:t>invasins</a:t>
            </a:r>
            <a:r>
              <a:rPr lang="en-US" dirty="0" smtClean="0"/>
              <a:t> that put a hole in the host cell membrane through which the bacterium enters.</a:t>
            </a:r>
          </a:p>
          <a:p>
            <a:pPr marL="514350" indent="-514350">
              <a:spcAft>
                <a:spcPts val="0"/>
              </a:spcAft>
              <a:buFont typeface="Arial" charset="0"/>
              <a:buAutoNum type="alphaUcPeriod"/>
            </a:pPr>
            <a:r>
              <a:rPr lang="en-US" dirty="0" smtClean="0"/>
              <a:t>fusing their membrane with the host cell membrane .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/>
          <a:lstStyle/>
          <a:p>
            <a:pPr marL="514350" indent="-514350" algn="l" eaLnBrk="1" hangingPunct="1"/>
            <a:r>
              <a:rPr lang="en-US" sz="3200" dirty="0" smtClean="0"/>
              <a:t>3. Bacteria </a:t>
            </a:r>
            <a:r>
              <a:rPr lang="en-US" sz="3200" dirty="0" smtClean="0"/>
              <a:t>can resist body defense chemicals and more effectively compete for nutrients by:</a:t>
            </a:r>
          </a:p>
        </p:txBody>
      </p:sp>
      <p:sp>
        <p:nvSpPr>
          <p:cNvPr id="5125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2209800"/>
            <a:ext cx="7772400" cy="2133600"/>
          </a:xfrm>
        </p:spPr>
        <p:txBody>
          <a:bodyPr/>
          <a:lstStyle/>
          <a:p>
            <a:pPr marL="514350" indent="-514350" eaLnBrk="1" hangingPunct="1">
              <a:buFont typeface="Arial" charset="0"/>
              <a:buAutoNum type="alphaUcPeriod"/>
            </a:pPr>
            <a:r>
              <a:rPr lang="en-US" dirty="0" smtClean="0"/>
              <a:t>invading host cells.</a:t>
            </a:r>
          </a:p>
          <a:p>
            <a:pPr marL="514350" indent="-514350" eaLnBrk="1" hangingPunct="1">
              <a:buFont typeface="+mj-lt"/>
              <a:buAutoNum type="alphaUcPeriod"/>
            </a:pPr>
            <a:r>
              <a:rPr lang="en-US" dirty="0" smtClean="0"/>
              <a:t>adhering to host cells.</a:t>
            </a:r>
          </a:p>
          <a:p>
            <a:pPr marL="514350" indent="-514350" eaLnBrk="1" hangingPunct="1">
              <a:buFont typeface="Arial" charset="0"/>
              <a:buAutoNum type="alphaUcPeriod"/>
            </a:pPr>
            <a:r>
              <a:rPr lang="en-US" dirty="0" smtClean="0"/>
              <a:t>using motility to contact host cells.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2008"/>
  <p:tag name="POWERPOINTVERSION" val="12.0"/>
  <p:tag name="PPVERSION" val="12.0"/>
  <p:tag name="DELIMITERS" val="3.1"/>
  <p:tag name="SHOWBARVISIBLE" val="True"/>
  <p:tag name="EXPANDSHOWBAR" val="True"/>
  <p:tag name="USESECONDARYMONITOR" val="True"/>
  <p:tag name="SAVECSVWITHSESSION" val="True"/>
  <p:tag name="CSVFORMAT" val="0"/>
  <p:tag name="BULLETTYPE" val="3"/>
  <p:tag name="ANSWERNOWSTYLE" val="-1"/>
  <p:tag name="ANSWERNOWTEXT" val="Answer Now"/>
  <p:tag name="COUNTDOWNSTYLE" val="-1"/>
  <p:tag name="RESPCOUNTERSTYLE" val="-1"/>
  <p:tag name="RESPCOUNTERFORMAT" val="0"/>
  <p:tag name="RESPTABLESTYLE" val="-1"/>
  <p:tag name="COUNTDOWNSECONDS" val="10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RACEENDPOINTS" val="100"/>
  <p:tag name="RACERSMAXDISPLAYED" val="5"/>
  <p:tag name="RACEANIMATIONSPEED" val="3"/>
  <p:tag name="SKIPREMAININGRACESLIDES" val="True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2830136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True"/>
  <p:tag name="GRIDSIZE" val="{Width=800, Height=600}"/>
  <p:tag name="GRIDPOSITION" val="1"/>
  <p:tag name="POLLINGCYCLE" val="2"/>
  <p:tag name="CHARTCOLORS" val="0"/>
  <p:tag name="CHARTLABELS" val="1"/>
  <p:tag name="RESETCHARTS" val="True"/>
  <p:tag name="INCLUDENONRESPONDERS" val="False"/>
  <p:tag name="MULTIRESPDIVISOR" val="1"/>
  <p:tag name="PARTLISTDEFAULT" val="1"/>
  <p:tag name="INCLUDEPPT" val="True"/>
  <p:tag name="ALLOWUSERFEEDBACK" val="True"/>
  <p:tag name="CORRECTPOINTVALUE" val="1"/>
  <p:tag name="INCORRECTPOINTVALUE" val="0"/>
  <p:tag name="REALTIMEBACKUP" val="False"/>
  <p:tag name="REALTIMEBACKUPPATH" val="(None)"/>
  <p:tag name="ZEROBASED" val="False"/>
  <p:tag name="AUTOADJUSTPARTRANGE" val="True"/>
  <p:tag name="CHARTSCALE" val="True"/>
  <p:tag name="ADVANCEDSETTINGSVIEW" val="False"/>
  <p:tag name="FIBDISPLAYRESULTS" val="True"/>
  <p:tag name="FIBNUMRESULTS" val="5"/>
  <p:tag name="FIBINCLUDEOTHER" val="True"/>
  <p:tag name="FIBDISPLAYKEYWORDS" val="True"/>
  <p:tag name="PRRESPONSE1" val="10"/>
  <p:tag name="PRRESPONSE2" val="9"/>
  <p:tag name="PRRESPONSE3" val="8"/>
  <p:tag name="PRRESPONSE4" val="7"/>
  <p:tag name="PRRESPONSE5" val="6"/>
  <p:tag name="PRRESPONSE6" val="5"/>
  <p:tag name="PRRESPONSE7" val="4"/>
  <p:tag name="PRRESPONSE8" val="3"/>
  <p:tag name="PRRESPONSE9" val="2"/>
  <p:tag name="PRRESPONSE10" val="1"/>
  <p:tag name="SHOWFLASHWARNING" val="True"/>
  <p:tag name="ALWAYSOPENPOLL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28C16F49D11D4C0D936B173A0FA5127C"/>
  <p:tag name="SLIDEID" val="28C16F49D11D4C0D936B173A0FA5127C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AUTOADVANCE" val="False"/>
  <p:tag name="DELIMITERS" val="3.1"/>
  <p:tag name="VALUEFORMAT" val="0%"/>
  <p:tag name="COUNTDOWNSECONDS" val="10"/>
  <p:tag name="ANSWERSALIAS" val="enabling bacteria to attach to host cells and resist flushing.|smicln|enabling bacteria to enter host cells.|smicln|allowing bacteria to enter the body."/>
  <p:tag name="RESPONSESGATHERED" val="False"/>
  <p:tag name="QUESTIONALIAS" val="1. Invasins help bacteria to colonize the body by:"/>
  <p:tag name="VALUES" val="Incorrect|smicln|Correct|smicln|Incorrec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3"/>
  <p:tag name="TEXTLENGTH" val="138"/>
  <p:tag name="FONTSIZE" val="32"/>
  <p:tag name="BULLETTYPE" val="ppBulletArabicPeriod"/>
  <p:tag name="ANSWERTEXT" val="enabling bacteria to attach to host cells and resist flushing.&#10;enabling bacteria to enter host cells.&#10;allowing bacteria to enter the body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D5205AE4E5EE47A79E3A9DA602943D94"/>
  <p:tag name="SLIDEORDER" val="1"/>
  <p:tag name="DEMOGRAPHIC" val="False"/>
  <p:tag name="TEAMASSIGN" val="False"/>
  <p:tag name="SPEEDSCORING" val="False"/>
  <p:tag name="CORRECTPOINTVALUE" val="1"/>
  <p:tag name="INCORRECTPOINTVALUE" val="0"/>
  <p:tag name="ZEROBASED" val="False"/>
  <p:tag name="AUTOADVANCE" val="False"/>
  <p:tag name="QUESTIONALIAS" val="Enter question text..."/>
  <p:tag name="ANSWERSALIAS" val="Enter answer text..."/>
  <p:tag name="DELIMITERS" val="3.1"/>
  <p:tag name="VALUEFORMAT" val="0%"/>
  <p:tag name="VALUES" val="No Value|smicln|No Value|smicln|No Val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1"/>
  <p:tag name="ANSWERTEXT" val="Enter answer text..."/>
  <p:tag name="TEXTLENGTH" val="20"/>
  <p:tag name="FONTSIZE" val="32"/>
  <p:tag name="BULLETTYPE" val="ppBulletArabicPeriod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303C19A35F54DD58B3CE7CF86D8459A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AUTOADVANCE" val="False"/>
  <p:tag name="DELIMITERS" val="3.1"/>
  <p:tag name="VALUEFORMAT" val="0%"/>
  <p:tag name="COUNTDOWNSECONDS" val="10"/>
  <p:tag name="RESPONSESGATHERED" val="False"/>
  <p:tag name="SLIDEORDER" val="2"/>
  <p:tag name="SLIDEGUID" val="9246C599E19D416485D4ED72341ED478"/>
  <p:tag name="QUESTIONALIAS" val="3. Bacteria can resist body defense chemicals and more effectively compete for nutrients by:"/>
  <p:tag name="ANSWERSALIAS" val="invading host cells.|smicln|adhering to host cells.|smicln|using motility to contact host cells."/>
  <p:tag name="VALUES" val="Correct|smicln|Incorrect|smicln|Incorrec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3"/>
  <p:tag name="TEXTLENGTH" val="82"/>
  <p:tag name="FONTSIZE" val="32"/>
  <p:tag name="BULLETTYPE" val="ppBulletArabicPeriod"/>
  <p:tag name="ANSWERTEXT" val="invading host cells.&#10;adhering to host cells.&#10;using motility to contact host cells.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117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1. Invasins help bacteria to colonize the body by:</vt:lpstr>
      <vt:lpstr>2. Most bacteria that invade cells do so by:</vt:lpstr>
      <vt:lpstr>3. Bacteria can resist body defense chemicals and more effectively compete for nutrients by: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Unit-2, Lecture 1</dc:title>
  <dc:creator>Sonja Schmitz</dc:creator>
  <cp:lastModifiedBy>GKaiser</cp:lastModifiedBy>
  <cp:revision>19</cp:revision>
  <dcterms:created xsi:type="dcterms:W3CDTF">2010-02-11T21:38:25Z</dcterms:created>
  <dcterms:modified xsi:type="dcterms:W3CDTF">2010-11-04T15:05:00Z</dcterms:modified>
</cp:coreProperties>
</file>